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7" r:id="rId5"/>
    <p:sldId id="258" r:id="rId6"/>
    <p:sldId id="280" r:id="rId7"/>
    <p:sldId id="281" r:id="rId8"/>
    <p:sldId id="271" r:id="rId9"/>
    <p:sldId id="270" r:id="rId10"/>
    <p:sldId id="261" r:id="rId11"/>
    <p:sldId id="262" r:id="rId12"/>
    <p:sldId id="263" r:id="rId13"/>
    <p:sldId id="282" r:id="rId14"/>
    <p:sldId id="283" r:id="rId15"/>
    <p:sldId id="284" r:id="rId16"/>
    <p:sldId id="275" r:id="rId17"/>
    <p:sldId id="265" r:id="rId18"/>
    <p:sldId id="278" r:id="rId19"/>
    <p:sldId id="279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36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1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473620" y="6221731"/>
            <a:ext cx="263980" cy="269239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134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араллелограмм 6"/>
          <p:cNvSpPr/>
          <p:nvPr/>
        </p:nvSpPr>
        <p:spPr>
          <a:xfrm rot="18919285">
            <a:off x="-547867" y="792195"/>
            <a:ext cx="1846767" cy="7687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pic>
        <p:nvPicPr>
          <p:cNvPr id="3" name="Рисунок 9" descr="Рисунок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90605" y="258760"/>
            <a:ext cx="1675732" cy="62661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8053614" cy="91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746500" y="6362700"/>
            <a:ext cx="343901" cy="35813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algn="r">
              <a:defRPr>
                <a:solidFill>
                  <a:srgbClr val="FF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5797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1pPr>
      <a:lvl2pPr marL="714375" marR="0" indent="-257175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2pPr>
      <a:lvl3pPr marL="1208314" marR="0" indent="-293914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3pPr>
      <a:lvl4pPr marL="17145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4pPr>
      <a:lvl5pPr marL="21717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5pPr>
      <a:lvl6pPr marL="2514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6pPr>
      <a:lvl7pPr marL="29718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7pPr>
      <a:lvl8pPr marL="34290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8pPr>
      <a:lvl9pPr marL="38862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2480" y="2103119"/>
            <a:ext cx="11139495" cy="3818709"/>
          </a:xfrm>
        </p:spPr>
        <p:txBody>
          <a:bodyPr anchor="t">
            <a:normAutofit fontScale="90000"/>
          </a:bodyPr>
          <a:lstStyle/>
          <a:p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 образования </a:t>
            </a:r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естественно-научной направленности «Точка Роста» федерального проекта «Современная школа» национального проекта «Образование» на базе</a:t>
            </a:r>
            <a:b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МБОУ Деркульской ООШ </a:t>
            </a:r>
            <a:b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Тарасовского района</a:t>
            </a:r>
            <a:b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</a:t>
            </a:r>
            <a:endParaRPr lang="ru-RU" sz="4000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3122" y="512501"/>
            <a:ext cx="4188315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9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0"/>
            <a:ext cx="4188315" cy="111566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392929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Уроки. Открытые уроки. Возняк Н.Я.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44" y="1854926"/>
            <a:ext cx="5270055" cy="42659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1854926"/>
            <a:ext cx="6453051" cy="426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57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575809"/>
          </a:xfrm>
        </p:spPr>
        <p:txBody>
          <a:bodyPr/>
          <a:lstStyle/>
          <a:p>
            <a:r>
              <a:rPr lang="ru-RU" sz="2500" dirty="0"/>
              <a:t>Уроки. Открытые уроки. </a:t>
            </a:r>
            <a:r>
              <a:rPr lang="ru-RU" sz="2500" dirty="0" smtClean="0"/>
              <a:t>Сухорукова Н.А.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2984" y="136676"/>
            <a:ext cx="4188315" cy="11156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1837508"/>
            <a:ext cx="9300754" cy="465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46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924152"/>
          </a:xfrm>
        </p:spPr>
        <p:txBody>
          <a:bodyPr>
            <a:normAutofit/>
          </a:bodyPr>
          <a:lstStyle/>
          <a:p>
            <a:r>
              <a:rPr lang="ru-RU" sz="2500" dirty="0" smtClean="0"/>
              <a:t>Занятия внеурочной деятельности с использованием оборудования центра «Точка роста»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"/>
          </p:nvPr>
        </p:nvSpPr>
        <p:spPr>
          <a:xfrm>
            <a:off x="95794" y="4377099"/>
            <a:ext cx="9144000" cy="1655764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1065" y="197635"/>
            <a:ext cx="4188315" cy="11156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2971" y="2046513"/>
            <a:ext cx="8177349" cy="460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96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2847" y="1491916"/>
            <a:ext cx="10953090" cy="4924926"/>
          </a:xfrm>
        </p:spPr>
        <p:txBody>
          <a:bodyPr anchor="t">
            <a:normAutofit/>
          </a:bodyPr>
          <a:lstStyle/>
          <a:p>
            <a:pPr lvl="0" fontAlgn="base"/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Программы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дополнительного образования детей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Центра      образования «Точка Роста» </a:t>
            </a:r>
            <a:b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Реализуемое ДО:</a:t>
            </a:r>
            <a:b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r>
              <a:rPr lang="ru-RU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«Академия физических открытий»</a:t>
            </a:r>
            <a:r>
              <a:rPr lang="ru-RU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– </a:t>
            </a:r>
            <a:r>
              <a:rPr lang="ru-RU" sz="16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научно - техническое </a:t>
            </a:r>
            <a:r>
              <a:rPr lang="ru-RU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направление </a:t>
            </a:r>
            <a:r>
              <a:rPr lang="ru-RU" sz="16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Возраст – 10-14 </a:t>
            </a:r>
            <a:r>
              <a:rPr lang="ru-RU" sz="16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лет).</a:t>
            </a:r>
            <a:r>
              <a:rPr lang="ru-RU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– создание условий для </a:t>
            </a:r>
            <a:r>
              <a:rPr lang="ru-RU" sz="16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повышения </a:t>
            </a:r>
            <a:r>
              <a:rPr lang="ru-RU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уровня </a:t>
            </a:r>
            <a:r>
              <a:rPr lang="ru-RU" sz="16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физического </a:t>
            </a:r>
            <a:r>
              <a:rPr lang="ru-RU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развития обучающихся, </a:t>
            </a:r>
            <a:r>
              <a:rPr lang="ru-RU" sz="16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формирования </a:t>
            </a:r>
            <a:br>
              <a:rPr lang="ru-RU" sz="16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логического </a:t>
            </a:r>
            <a:r>
              <a:rPr lang="ru-RU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мышления посредством </a:t>
            </a:r>
            <a:r>
              <a:rPr lang="ru-RU" sz="16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освоения </a:t>
            </a:r>
            <a:r>
              <a:rPr lang="ru-RU" sz="1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 </a:t>
            </a:r>
            <a:r>
              <a:rPr lang="ru-RU" sz="16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содержания физической деятельности.</a:t>
            </a:r>
            <a:r>
              <a:rPr lang="ru-RU" sz="1600" b="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200" b="0" dirty="0"/>
              <a:t/>
            </a:r>
            <a:br>
              <a:rPr lang="ru-RU" sz="2200" b="0" dirty="0"/>
            </a:br>
            <a:endParaRPr lang="ru-RU" sz="2200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8362" y="240674"/>
            <a:ext cx="4188315" cy="11156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4687" y="2229980"/>
            <a:ext cx="2981202" cy="43224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453" y="2229980"/>
            <a:ext cx="3791867" cy="395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44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0229" y="1748590"/>
            <a:ext cx="10665708" cy="4668252"/>
          </a:xfrm>
        </p:spPr>
        <p:txBody>
          <a:bodyPr anchor="t">
            <a:normAutofit/>
          </a:bodyPr>
          <a:lstStyle/>
          <a:p>
            <a:pPr algn="l"/>
            <a:r>
              <a:rPr lang="ru-RU" sz="2800" dirty="0" smtClean="0">
                <a:solidFill>
                  <a:srgbClr val="FF0000"/>
                </a:solidFill>
              </a:rPr>
              <a:t>Центр «Точка Роста»–образовательная площадка</a:t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0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. Участие детей в всероссийских олимпиадах, конкурсах технического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направления.</a:t>
            </a:r>
            <a:b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Проведение лабораторных и практических работ в цифровых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лабораториях.</a:t>
            </a:r>
            <a:b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Реализация модуля 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технологической направленности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робототехнике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Участие детей в проектной и исследовательской деятельности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использованием оборудования.</a:t>
            </a:r>
            <a:b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Проведение консультаций для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учителей  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другим предметам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8362" y="240674"/>
            <a:ext cx="4188315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49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53143" y="1748590"/>
            <a:ext cx="10752794" cy="4668252"/>
          </a:xfrm>
        </p:spPr>
        <p:txBody>
          <a:bodyPr anchor="t">
            <a:normAutofit/>
          </a:bodyPr>
          <a:lstStyle/>
          <a:p>
            <a:pPr algn="l"/>
            <a:endParaRPr lang="ru-RU" sz="1800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8362" y="240674"/>
            <a:ext cx="4188315" cy="111566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246" y="1714489"/>
            <a:ext cx="8026232" cy="960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280161" y="2967335"/>
            <a:ext cx="977101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Продолжить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участие детей в всероссийских олимпиадах, конкурсах технического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направления.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Повышение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качества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образования.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Повышение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конкурентоспособности выпускников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школы.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Организация консультаций по  повышению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компьютерной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грамотности.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Эффективное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использование компьютерной техники для дистанционного обучения на платформах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Учи. ру, Яндекс. учебник,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Smartcart.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12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54443" y="1491916"/>
            <a:ext cx="8951494" cy="4924926"/>
          </a:xfrm>
        </p:spPr>
        <p:txBody>
          <a:bodyPr anchor="t">
            <a:normAutofit/>
          </a:bodyPr>
          <a:lstStyle/>
          <a:p>
            <a:pPr lvl="0" algn="l" fontAlgn="base"/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ru-RU" sz="2200" b="0" dirty="0"/>
              <a:t/>
            </a:r>
            <a:br>
              <a:rPr lang="ru-RU" sz="2200" b="0" dirty="0"/>
            </a:br>
            <a:endParaRPr lang="ru-RU" sz="2200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8362" y="240674"/>
            <a:ext cx="4188315" cy="11156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786" y="2456603"/>
            <a:ext cx="9115703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69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" y="1280160"/>
            <a:ext cx="12192000" cy="5477689"/>
          </a:xfrm>
        </p:spPr>
        <p:txBody>
          <a:bodyPr anchor="t">
            <a:normAutofit/>
          </a:bodyPr>
          <a:lstStyle/>
          <a:p>
            <a:pPr>
              <a:spcBef>
                <a:spcPct val="20000"/>
              </a:spcBef>
            </a:pP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образования   </a:t>
            </a:r>
            <a:r>
              <a:rPr lang="ru-RU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1989</a:t>
            </a:r>
            <a:r>
              <a:rPr lang="ru-RU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  образования средней общеобразовательной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школы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1990</a:t>
            </a:r>
            <a:r>
              <a:rPr lang="ru-RU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solidFill>
                  <a:prstClr val="black"/>
                </a:solidFill>
                <a:latin typeface="Calibri"/>
              </a:rPr>
              <a:t/>
            </a:r>
            <a:br>
              <a:rPr lang="ru-RU" sz="1600" dirty="0">
                <a:solidFill>
                  <a:prstClr val="black"/>
                </a:solidFill>
                <a:latin typeface="Calibri"/>
              </a:rPr>
            </a:br>
            <a:endParaRPr lang="ru-RU" sz="1600" dirty="0">
              <a:solidFill>
                <a:schemeClr val="tx2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8362" y="240674"/>
            <a:ext cx="4188315" cy="111566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445" y="2168435"/>
            <a:ext cx="7027817" cy="458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56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54443" y="1491916"/>
            <a:ext cx="8951494" cy="4924926"/>
          </a:xfrm>
        </p:spPr>
        <p:txBody>
          <a:bodyPr anchor="t">
            <a:normAutofit/>
          </a:bodyPr>
          <a:lstStyle/>
          <a:p>
            <a:pPr lvl="0" algn="l" fontAlgn="base"/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ru-RU" sz="2200" b="0" dirty="0"/>
              <a:t/>
            </a:r>
            <a:br>
              <a:rPr lang="ru-RU" sz="2200" b="0" dirty="0"/>
            </a:br>
            <a:endParaRPr lang="ru-RU" sz="2200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8362" y="240674"/>
            <a:ext cx="4188315" cy="11156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64629" y="1537827"/>
            <a:ext cx="6323525" cy="461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Материально-техническая</a:t>
            </a:r>
            <a:r>
              <a:rPr kumimoji="0" lang="ru-RU" sz="2400" b="0" i="0" u="none" strike="noStrike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 база школы</a:t>
            </a:r>
            <a:endParaRPr kumimoji="0" lang="ru-RU" sz="24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599" y="2149272"/>
            <a:ext cx="3664014" cy="22252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6384" y="2105833"/>
            <a:ext cx="3322608" cy="20423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5030" y="4666839"/>
            <a:ext cx="3493311" cy="20423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5541" y="4547435"/>
            <a:ext cx="3432345" cy="21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94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54443" y="1491916"/>
            <a:ext cx="8951494" cy="4924926"/>
          </a:xfrm>
        </p:spPr>
        <p:txBody>
          <a:bodyPr anchor="t">
            <a:normAutofit/>
          </a:bodyPr>
          <a:lstStyle/>
          <a:p>
            <a:pPr lvl="0" algn="l" fontAlgn="base"/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ru-RU" sz="2200" b="0" dirty="0"/>
              <a:t/>
            </a:r>
            <a:br>
              <a:rPr lang="ru-RU" sz="2200" b="0" dirty="0"/>
            </a:br>
            <a:endParaRPr lang="ru-RU" sz="2200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8362" y="240674"/>
            <a:ext cx="4188315" cy="11156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82240" y="1712890"/>
            <a:ext cx="7646615" cy="461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Материально-техническая</a:t>
            </a:r>
            <a:r>
              <a:rPr kumimoji="0" lang="ru-RU" sz="2400" b="0" i="0" u="none" strike="noStrike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 база школы</a:t>
            </a:r>
            <a:endParaRPr kumimoji="0" lang="ru-RU" sz="24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378" y="2379188"/>
            <a:ext cx="3645724" cy="19204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8362" y="2292092"/>
            <a:ext cx="4346825" cy="26824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5349" y="4504231"/>
            <a:ext cx="3261643" cy="20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00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9634" y="1356339"/>
            <a:ext cx="11592341" cy="5394981"/>
          </a:xfrm>
        </p:spPr>
        <p:txBody>
          <a:bodyPr anchor="t">
            <a:normAutofit/>
          </a:bodyPr>
          <a:lstStyle/>
          <a:p>
            <a:pPr>
              <a:spcBef>
                <a:spcPct val="20000"/>
              </a:spcBef>
            </a:pPr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Кабинет физики.</a:t>
            </a:r>
            <a:b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Расстановка столов для обучающихся стандартная. Добавляется зона для проведения практических работ с цифровым оборудованием</a:t>
            </a:r>
            <a:endParaRPr lang="ru-RU" sz="1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8362" y="240674"/>
            <a:ext cx="4188315" cy="11156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771" y="2177144"/>
            <a:ext cx="5854591" cy="39449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0648" y="2177145"/>
            <a:ext cx="4059169" cy="361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69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0264" y="1419497"/>
            <a:ext cx="11461712" cy="5331823"/>
          </a:xfrm>
        </p:spPr>
        <p:txBody>
          <a:bodyPr anchor="t">
            <a:normAutofit/>
          </a:bodyPr>
          <a:lstStyle/>
          <a:p>
            <a:pPr>
              <a:spcBef>
                <a:spcPct val="20000"/>
              </a:spcBef>
            </a:pPr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Кабинет химии и биологии</a:t>
            </a:r>
            <a:b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Расстановка столов для обучающихся стандартная.</a:t>
            </a:r>
            <a:b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Добавляется </a:t>
            </a:r>
            <a:r>
              <a:rPr lang="ru-RU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зона для проведения практических работ с цифровым микроскопом и </a:t>
            </a:r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микро лабораторией</a:t>
            </a:r>
            <a:endParaRPr lang="ru-RU" sz="1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8362" y="240674"/>
            <a:ext cx="4188315" cy="11156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" y="2281647"/>
            <a:ext cx="5329960" cy="38697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1" y="2464526"/>
            <a:ext cx="5087304" cy="3505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60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314" y="1356339"/>
            <a:ext cx="11104661" cy="5394981"/>
          </a:xfrm>
        </p:spPr>
        <p:txBody>
          <a:bodyPr anchor="t">
            <a:normAutofit/>
          </a:bodyPr>
          <a:lstStyle/>
          <a:p>
            <a:pPr algn="l">
              <a:spcBef>
                <a:spcPct val="20000"/>
              </a:spcBef>
            </a:pPr>
            <a:r>
              <a:rPr lang="ru-RU" sz="2000" dirty="0" smtClean="0">
                <a:solidFill>
                  <a:srgbClr val="FF0000"/>
                </a:solidFill>
              </a:rPr>
              <a:t>                          Кадровый </a:t>
            </a:r>
            <a:r>
              <a:rPr lang="ru-RU" sz="2000" dirty="0">
                <a:solidFill>
                  <a:srgbClr val="FF0000"/>
                </a:solidFill>
              </a:rPr>
              <a:t>состав и штатная численность </a:t>
            </a:r>
            <a:r>
              <a:rPr lang="ru-RU" sz="2000" dirty="0" smtClean="0">
                <a:solidFill>
                  <a:srgbClr val="FF0000"/>
                </a:solidFill>
              </a:rPr>
              <a:t>Центра</a:t>
            </a:r>
            <a:br>
              <a:rPr lang="ru-RU" sz="2000" dirty="0" smtClean="0">
                <a:solidFill>
                  <a:srgbClr val="FF0000"/>
                </a:solidFill>
              </a:rPr>
            </a:br>
            <a:r>
              <a:rPr lang="ru-RU" sz="2000" dirty="0" smtClean="0">
                <a:solidFill>
                  <a:srgbClr val="FF0000"/>
                </a:solidFill>
              </a:rPr>
              <a:t> 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8362" y="240674"/>
            <a:ext cx="4188315" cy="1115665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6262180"/>
              </p:ext>
            </p:extLst>
          </p:nvPr>
        </p:nvGraphicFramePr>
        <p:xfrm>
          <a:off x="1480458" y="1881050"/>
          <a:ext cx="10058399" cy="4537167"/>
        </p:xfrm>
        <a:graphic>
          <a:graphicData uri="http://schemas.openxmlformats.org/drawingml/2006/table">
            <a:tbl>
              <a:tblPr/>
              <a:tblGrid>
                <a:gridCol w="3592288">
                  <a:extLst>
                    <a:ext uri="{9D8B030D-6E8A-4147-A177-3AD203B41FA5}">
                      <a16:colId xmlns:a16="http://schemas.microsoft.com/office/drawing/2014/main" val="1270454565"/>
                    </a:ext>
                  </a:extLst>
                </a:gridCol>
                <a:gridCol w="3592288">
                  <a:extLst>
                    <a:ext uri="{9D8B030D-6E8A-4147-A177-3AD203B41FA5}">
                      <a16:colId xmlns:a16="http://schemas.microsoft.com/office/drawing/2014/main" val="2499321605"/>
                    </a:ext>
                  </a:extLst>
                </a:gridCol>
                <a:gridCol w="2873823">
                  <a:extLst>
                    <a:ext uri="{9D8B030D-6E8A-4147-A177-3AD203B41FA5}">
                      <a16:colId xmlns:a16="http://schemas.microsoft.com/office/drawing/2014/main" val="4190154895"/>
                    </a:ext>
                  </a:extLst>
                </a:gridCol>
              </a:tblGrid>
              <a:tr h="862589"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Категория персонала</a:t>
                      </a:r>
                      <a:r>
                        <a:rPr lang="ru-RU" sz="1300" b="1" i="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​</a:t>
                      </a:r>
                      <a:endParaRPr lang="ru-RU" sz="13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4945" marR="64945" marT="32473" marB="3247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2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3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Позиция </a:t>
                      </a:r>
                      <a:r>
                        <a:rPr lang="ru-RU" sz="1300" b="1" i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​</a:t>
                      </a:r>
                      <a:endParaRPr lang="ru-RU" sz="1300" b="1" i="0">
                        <a:solidFill>
                          <a:srgbClr val="FFFFFF"/>
                        </a:solidFill>
                        <a:effectLst/>
                      </a:endParaRPr>
                    </a:p>
                    <a:p>
                      <a:pPr algn="ctr" rtl="0" fontAlgn="base"/>
                      <a:r>
                        <a:rPr lang="ru-RU" sz="13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(содержание деятельности)</a:t>
                      </a:r>
                      <a:r>
                        <a:rPr lang="ru-RU" sz="1300" b="1" i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​</a:t>
                      </a:r>
                      <a:endParaRPr lang="ru-RU" sz="13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4945" marR="64945" marT="32473" marB="3247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2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3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ФИО сотрудника</a:t>
                      </a:r>
                      <a:r>
                        <a:rPr lang="ru-RU" sz="1300" b="1" i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​</a:t>
                      </a:r>
                      <a:endParaRPr lang="ru-RU" sz="13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4945" marR="64945" marT="32473" marB="32473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2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5627682"/>
                  </a:ext>
                </a:extLst>
              </a:tr>
              <a:tr h="603383">
                <a:tc>
                  <a:txBody>
                    <a:bodyPr/>
                    <a:lstStyle/>
                    <a:p>
                      <a:pPr algn="r" rtl="0" fontAlgn="base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Управленческий персонал</a:t>
                      </a:r>
                      <a:r>
                        <a:rPr lang="ru-RU" sz="16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​</a:t>
                      </a:r>
                      <a:endParaRPr lang="ru-RU" sz="16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945" marR="64945" marT="32473" marB="3247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2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Руководитель</a:t>
                      </a:r>
                      <a:r>
                        <a:rPr lang="ru-RU" sz="16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​</a:t>
                      </a:r>
                      <a:endParaRPr lang="ru-RU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945" marR="64945" marT="32473" marB="3247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2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Поветкина</a:t>
                      </a:r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Е.Л.</a:t>
                      </a:r>
                      <a:endParaRPr lang="ru-RU" sz="1600" b="0" i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45" marR="64945" marT="32473" marB="3247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2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021866"/>
                  </a:ext>
                </a:extLst>
              </a:tr>
              <a:tr h="1121793">
                <a:tc rowSpan="3">
                  <a:txBody>
                    <a:bodyPr/>
                    <a:lstStyle/>
                    <a:p>
                      <a:pPr algn="l" rtl="0" fontAlgn="base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Основной персонал (учебная часть)</a:t>
                      </a:r>
                      <a:r>
                        <a:rPr lang="ru-RU" sz="16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​</a:t>
                      </a:r>
                      <a:endParaRPr lang="ru-RU" sz="16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945" marR="64945" marT="32473" marB="3247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Педагог дополнительного образования</a:t>
                      </a:r>
                      <a:r>
                        <a:rPr lang="ru-RU" sz="16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​</a:t>
                      </a:r>
                      <a:endParaRPr lang="ru-RU" sz="16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945" marR="64945" marT="32473" marB="3247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600" b="0" i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Сухорукова Н.А.</a:t>
                      </a:r>
                      <a:endParaRPr lang="ru-RU" sz="1600" b="0" i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45" marR="64945" marT="32473" marB="3247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1071082"/>
                  </a:ext>
                </a:extLst>
              </a:tr>
              <a:tr h="6033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Педагог по предмету "Физика"</a:t>
                      </a:r>
                      <a:r>
                        <a:rPr lang="ru-RU" sz="16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​</a:t>
                      </a:r>
                      <a:endParaRPr lang="ru-RU" sz="16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945" marR="64945" marT="32473" marB="3247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Сухорукова</a:t>
                      </a:r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Н.А.</a:t>
                      </a:r>
                      <a:endParaRPr lang="ru-RU" sz="1600" b="0" i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45" marR="64945" marT="32473" marB="3247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1268180"/>
                  </a:ext>
                </a:extLst>
              </a:tr>
              <a:tr h="5983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45" marR="64945" marT="32473" marB="3247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64945" marR="64945" marT="32473" marB="3247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8681342"/>
                  </a:ext>
                </a:extLst>
              </a:tr>
              <a:tr h="747670">
                <a:tc>
                  <a:txBody>
                    <a:bodyPr/>
                    <a:lstStyle/>
                    <a:p>
                      <a:pPr algn="l" rtl="0" fontAlgn="auto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​</a:t>
                      </a:r>
                    </a:p>
                  </a:txBody>
                  <a:tcPr marL="64945" marR="64945" marT="32473" marB="3247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Педагог по предмету "Биология. Химия"</a:t>
                      </a:r>
                      <a:r>
                        <a:rPr lang="ru-RU" sz="16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​</a:t>
                      </a:r>
                      <a:endParaRPr lang="ru-RU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945" marR="64945" marT="32473" marB="3247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Возняк</a:t>
                      </a:r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Н.Я.</a:t>
                      </a:r>
                      <a:endParaRPr lang="ru-RU" sz="1600" b="0" i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45" marR="64945" marT="32473" marB="3247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22360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340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9600" y="1356339"/>
            <a:ext cx="11322375" cy="5205855"/>
          </a:xfrm>
        </p:spPr>
        <p:txBody>
          <a:bodyPr anchor="t">
            <a:normAutofit/>
          </a:bodyPr>
          <a:lstStyle/>
          <a:p>
            <a:pPr>
              <a:spcBef>
                <a:spcPct val="20000"/>
              </a:spcBef>
            </a:pP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Прохождение 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курсовой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подготовки 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педагогов </a:t>
            </a:r>
            <a:b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Центра «Точка Роста»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8362" y="240674"/>
            <a:ext cx="4188315" cy="1115665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2258019"/>
              </p:ext>
            </p:extLst>
          </p:nvPr>
        </p:nvGraphicFramePr>
        <p:xfrm>
          <a:off x="1010194" y="2050778"/>
          <a:ext cx="10659292" cy="4393564"/>
        </p:xfrm>
        <a:graphic>
          <a:graphicData uri="http://schemas.openxmlformats.org/drawingml/2006/table">
            <a:tbl>
              <a:tblPr firstRow="1" firstCol="1" bandRow="1">
                <a:tableStyleId>{284E427A-3D55-4303-BF80-6455036E1DE7}</a:tableStyleId>
              </a:tblPr>
              <a:tblGrid>
                <a:gridCol w="751753">
                  <a:extLst>
                    <a:ext uri="{9D8B030D-6E8A-4147-A177-3AD203B41FA5}">
                      <a16:colId xmlns:a16="http://schemas.microsoft.com/office/drawing/2014/main" val="2853896345"/>
                    </a:ext>
                  </a:extLst>
                </a:gridCol>
                <a:gridCol w="7137732">
                  <a:extLst>
                    <a:ext uri="{9D8B030D-6E8A-4147-A177-3AD203B41FA5}">
                      <a16:colId xmlns:a16="http://schemas.microsoft.com/office/drawing/2014/main" val="3570045105"/>
                    </a:ext>
                  </a:extLst>
                </a:gridCol>
                <a:gridCol w="2769807">
                  <a:extLst>
                    <a:ext uri="{9D8B030D-6E8A-4147-A177-3AD203B41FA5}">
                      <a16:colId xmlns:a16="http://schemas.microsoft.com/office/drawing/2014/main" val="4052613192"/>
                    </a:ext>
                  </a:extLst>
                </a:gridCol>
              </a:tblGrid>
              <a:tr h="6346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курсов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человек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 anchor="ctr"/>
                </a:tc>
                <a:extLst>
                  <a:ext uri="{0D108BD9-81ED-4DB2-BD59-A6C34878D82A}">
                    <a16:rowId xmlns:a16="http://schemas.microsoft.com/office/drawing/2014/main" val="3520353554"/>
                  </a:ext>
                </a:extLst>
              </a:tr>
              <a:tr h="412975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образование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072426"/>
                  </a:ext>
                </a:extLst>
              </a:tr>
              <a:tr h="323198">
                <a:tc gridSpan="3">
                  <a:txBody>
                    <a:bodyPr/>
                    <a:lstStyle/>
                    <a:p>
                      <a:endParaRPr lang="ru-RU" dirty="0"/>
                    </a:p>
                  </a:txBody>
                  <a:tcPr marL="64496" marR="64496" marT="0" marB="0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64496" marR="64496" marT="0" marB="0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64496" marR="64496" marT="0" marB="0" anchor="ctr"/>
                </a:tc>
                <a:extLst>
                  <a:ext uri="{0D108BD9-81ED-4DB2-BD59-A6C34878D82A}">
                    <a16:rowId xmlns:a16="http://schemas.microsoft.com/office/drawing/2014/main" val="1572860090"/>
                  </a:ext>
                </a:extLst>
              </a:tr>
              <a:tr h="6607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Преподавание предметной области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«Физика»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соответствии с новой концепцией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 anchor="ctr"/>
                </a:tc>
                <a:extLst>
                  <a:ext uri="{0D108BD9-81ED-4DB2-BD59-A6C34878D82A}">
                    <a16:rowId xmlns:a16="http://schemas.microsoft.com/office/drawing/2014/main" val="1588609603"/>
                  </a:ext>
                </a:extLst>
              </a:tr>
              <a:tr h="9911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Преподавание предметной области «Биология. Химия» в соответствии с новой концепцией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 anchor="ctr"/>
                </a:tc>
                <a:extLst>
                  <a:ext uri="{0D108BD9-81ED-4DB2-BD59-A6C34878D82A}">
                    <a16:rowId xmlns:a16="http://schemas.microsoft.com/office/drawing/2014/main" val="1149900874"/>
                  </a:ext>
                </a:extLst>
              </a:tr>
              <a:tr h="412975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Дополнительное образование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5670681"/>
                  </a:ext>
                </a:extLst>
              </a:tr>
              <a:tr h="3231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4496" marR="64496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4496" marR="64496" marT="0" marB="0" anchor="ctr"/>
                </a:tc>
                <a:extLst>
                  <a:ext uri="{0D108BD9-81ED-4DB2-BD59-A6C34878D82A}">
                    <a16:rowId xmlns:a16="http://schemas.microsoft.com/office/drawing/2014/main" val="2339462364"/>
                  </a:ext>
                </a:extLst>
              </a:tr>
              <a:tr h="6346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Руководители предметных кружков по биологии и физики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 anchor="ctr"/>
                </a:tc>
                <a:extLst>
                  <a:ext uri="{0D108BD9-81ED-4DB2-BD59-A6C34878D82A}">
                    <a16:rowId xmlns:a16="http://schemas.microsoft.com/office/drawing/2014/main" val="6238347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848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314" y="1748589"/>
            <a:ext cx="10418203" cy="4826381"/>
          </a:xfrm>
        </p:spPr>
        <p:txBody>
          <a:bodyPr anchor="t">
            <a:normAutofit fontScale="90000"/>
          </a:bodyPr>
          <a:lstStyle/>
          <a:p>
            <a:pPr>
              <a:lnSpc>
                <a:spcPct val="120000"/>
              </a:lnSpc>
              <a:buClr>
                <a:schemeClr val="accent1"/>
              </a:buClr>
            </a:pP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Курсы 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повышения квалификации педагогов </a:t>
            </a:r>
            <a:b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Центра «Точка Роста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Курсы </a:t>
            </a:r>
            <a:r>
              <a:rPr lang="ru-RU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повышения квалификации, пройденные педагогами:</a:t>
            </a:r>
            <a:br>
              <a:rPr lang="ru-RU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</a:t>
            </a:r>
            <a:r>
              <a:rPr lang="ru-RU" sz="2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«Использование оборудования детского технопарка «Кванториум» и центра «Точка роста» для реализации образовательных программ по </a:t>
            </a:r>
            <a:r>
              <a:rPr lang="ru-RU" sz="2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химии </a:t>
            </a:r>
            <a:r>
              <a:rPr lang="ru-RU" sz="2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естественно – научного направления»</a:t>
            </a:r>
            <a:r>
              <a:rPr lang="ru-RU" sz="22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Возняк Н.Я. (май - июнь,2021)</a:t>
            </a:r>
            <a:br>
              <a:rPr lang="ru-RU" sz="22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 «Использование оборудования детского технопарка «Кванториум» и центра «Точка роста» для реализации образовательных программ по физике в рамках естественно – научного направления»</a:t>
            </a:r>
            <a:br>
              <a:rPr lang="ru-RU" sz="22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Сухорукова Н.А.(август – сентябрь, 2021)</a:t>
            </a:r>
            <a:r>
              <a:rPr lang="ru-RU" sz="1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1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0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8362" y="240674"/>
            <a:ext cx="4188315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0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1FFCB1689D7C649BDE2D74A545606F7" ma:contentTypeVersion="0" ma:contentTypeDescription="Создание документа." ma:contentTypeScope="" ma:versionID="cc11844dd753f156add81f2284023f33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ddf2ebeee8080113e310db2e111f53d1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34B84ED-AE3A-4C67-80D7-3551039E7EB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AB853C62-6EC6-45B4-BB42-91651C758D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6F5C50C-0578-4891-885A-26F28DBACBF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688</TotalTime>
  <Words>202</Words>
  <Application>Microsoft Office PowerPoint</Application>
  <PresentationFormat>Широкоэкранный</PresentationFormat>
  <Paragraphs>50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Helvetica</vt:lpstr>
      <vt:lpstr>Times New Roman</vt:lpstr>
      <vt:lpstr>1_Тема Office</vt:lpstr>
      <vt:lpstr>Работа Центра образования естественно-научной направленности «Точка Роста» федерального проекта «Современная школа» национального проекта «Образование» на базе  МБОУ Деркульской ООШ  Тарасовского района 2022 год</vt:lpstr>
      <vt:lpstr>Год образования   1989  Год  образования средней общеобразовательной школы    1990   </vt:lpstr>
      <vt:lpstr>                        </vt:lpstr>
      <vt:lpstr>                        </vt:lpstr>
      <vt:lpstr>Кабинет физики. Расстановка столов для обучающихся стандартная. Добавляется зона для проведения практических работ с цифровым оборудованием</vt:lpstr>
      <vt:lpstr>Кабинет химии и биологии Расстановка столов для обучающихся стандартная.  Добавляется зона для проведения практических работ с цифровым микроскопом и микро лабораторией</vt:lpstr>
      <vt:lpstr>                          Кадровый состав и штатная численность Центра  </vt:lpstr>
      <vt:lpstr>Прохождение курсовой подготовки педагогов  Центра «Точка Роста»</vt:lpstr>
      <vt:lpstr>Курсы повышения квалификации педагогов  Центра «Точка Роста»         Курсы повышения квалификации, пройденные педагогами: Курс «Использование оборудования детского технопарка «Кванториум» и центра «Точка роста» для реализации образовательных программ по химии в рамках естественно – научного направления» Возняк Н.Я. (май - июнь,2021) Курс «Использование оборудования детского технопарка «Кванториум» и центра «Точка роста» для реализации образовательных программ по физике в рамках естественно – научного направления» Сухорукова Н.А.(август – сентябрь, 2021)     </vt:lpstr>
      <vt:lpstr>Уроки. Открытые уроки. Возняк Н.Я.</vt:lpstr>
      <vt:lpstr>Уроки. Открытые уроки. Сухорукова Н.А.</vt:lpstr>
      <vt:lpstr>Занятия внеурочной деятельности с использованием оборудования центра «Точка роста»</vt:lpstr>
      <vt:lpstr>                       Программы дополнительного образования детей    Центра      образования «Точка Роста»   Реализуемое ДО:  «Академия физических открытий» –  научно - техническое направление  (Возраст – 10-14 лет).  Цель – создание условий для  повышения уровня  физического развития обучающихся,  формирования  логического мышления посредством  освоения основ  содержания физической деятельности.  </vt:lpstr>
      <vt:lpstr>Центр «Точка Роста»–образовательная площадка   1. . Участие детей в всероссийских олимпиадах, конкурсах технического направления.   2. Проведение лабораторных и практических работ в цифровых лабораториях.  3. Реализация модуля технологической направленности  по робототехнике.   4. Участие детей в проектной и исследовательской деятельности с использованием оборудования.   5. Проведение консультаций для учителей  по  другим предметам.</vt:lpstr>
      <vt:lpstr>Презентация PowerPoint</vt:lpstr>
      <vt:lpstr>                 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Создание Центра образования естественно-научной и технологической направленности «Точка Роста» федерального проекта «Современная школа» национального проекта «Образование» на базе МОУ «Колесурская СОШ» Селтинского района 2021 год</dc:title>
  <dc:creator>Данил Девятых</dc:creator>
  <cp:lastModifiedBy>физика2</cp:lastModifiedBy>
  <cp:revision>57</cp:revision>
  <dcterms:created xsi:type="dcterms:W3CDTF">2021-02-10T19:14:40Z</dcterms:created>
  <dcterms:modified xsi:type="dcterms:W3CDTF">2022-02-28T12:03:29Z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0x01010051FFCB1689D7C649BDE2D74A545606F7</vt:lpwstr>
  </property>
</Properties>
</file>